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96" r:id="rId4"/>
    <p:sldId id="265" r:id="rId5"/>
    <p:sldId id="266" r:id="rId6"/>
    <p:sldId id="267" r:id="rId7"/>
    <p:sldId id="268" r:id="rId8"/>
    <p:sldId id="290" r:id="rId9"/>
    <p:sldId id="299" r:id="rId10"/>
    <p:sldId id="300" r:id="rId11"/>
    <p:sldId id="298" r:id="rId12"/>
    <p:sldId id="272" r:id="rId13"/>
    <p:sldId id="286" r:id="rId14"/>
    <p:sldId id="288" r:id="rId15"/>
  </p:sldIdLst>
  <p:sldSz cx="9144000" cy="6858000" type="screen4x3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6D616"/>
    <a:srgbClr val="FAE912"/>
    <a:srgbClr val="FF00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639543942721548E-2"/>
          <c:y val="0"/>
          <c:w val="0.73753581911203392"/>
          <c:h val="1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explosion val="41"/>
          <c:dPt>
            <c:idx val="0"/>
            <c:bubble3D val="0"/>
            <c:explosion val="5"/>
            <c:extLst>
              <c:ext xmlns:c16="http://schemas.microsoft.com/office/drawing/2014/chart" uri="{C3380CC4-5D6E-409C-BE32-E72D297353CC}">
                <c16:uniqueId val="{00000000-1DD5-469D-82B1-4226DEB461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effectLst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Mitteleinsatz projektbezogen</c:v>
                </c:pt>
                <c:pt idx="1">
                  <c:v>Verwaltung</c:v>
                </c:pt>
              </c:strCache>
            </c:strRef>
          </c:cat>
          <c:val>
            <c:numRef>
              <c:f>Tabelle1!$B$2:$B$3</c:f>
              <c:numCache>
                <c:formatCode>"€"#,##0_);[Red]\("€"#,##0\)</c:formatCode>
                <c:ptCount val="2"/>
                <c:pt idx="0">
                  <c:v>234460</c:v>
                </c:pt>
                <c:pt idx="1">
                  <c:v>16828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D5-469D-82B1-4226DEB46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529332182719192"/>
          <c:y val="0"/>
          <c:w val="0.33045657487633429"/>
          <c:h val="0.34702807771360539"/>
        </c:manualLayout>
      </c:layout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301037420429029E-2"/>
          <c:y val="0.26729948745330123"/>
          <c:w val="0.84339792515914203"/>
          <c:h val="0.657881089497519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Aufwendungen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Tabelle1!$A$2:$A$8</c:f>
              <c:strCache>
                <c:ptCount val="7"/>
                <c:pt idx="0">
                  <c:v>GTTI</c:v>
                </c:pt>
                <c:pt idx="1">
                  <c:v>Bienen Projekt</c:v>
                </c:pt>
                <c:pt idx="2">
                  <c:v>Litschie Projekt</c:v>
                </c:pt>
                <c:pt idx="3">
                  <c:v>Nähschule</c:v>
                </c:pt>
                <c:pt idx="4">
                  <c:v>Traktor Projekt</c:v>
                </c:pt>
                <c:pt idx="5">
                  <c:v>Maintanance</c:v>
                </c:pt>
                <c:pt idx="6">
                  <c:v>Partnerschule Schinkel</c:v>
                </c:pt>
              </c:strCache>
            </c:strRef>
          </c:cat>
          <c:val>
            <c:numRef>
              <c:f>Tabelle1!$B$2:$B$8</c:f>
              <c:numCache>
                <c:formatCode>"€"#,##0_);[Red]\("€"#,##0\)</c:formatCode>
                <c:ptCount val="7"/>
                <c:pt idx="0">
                  <c:v>10000</c:v>
                </c:pt>
                <c:pt idx="1">
                  <c:v>16000</c:v>
                </c:pt>
                <c:pt idx="2">
                  <c:v>15000</c:v>
                </c:pt>
                <c:pt idx="3">
                  <c:v>10000</c:v>
                </c:pt>
                <c:pt idx="4">
                  <c:v>14000</c:v>
                </c:pt>
                <c:pt idx="5">
                  <c:v>109000</c:v>
                </c:pt>
                <c:pt idx="6">
                  <c:v>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9B-4549-A7B0-71D475153A2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2086614173229"/>
          <c:y val="2.7119378633682089E-2"/>
          <c:w val="0.6384108705161855"/>
          <c:h val="0.88673610685976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Mitgliedsbeiträge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Tabelle1!$B$2:$B$11</c:f>
              <c:numCache>
                <c:formatCode>#,##0\ _€</c:formatCode>
                <c:ptCount val="10"/>
                <c:pt idx="0">
                  <c:v>0</c:v>
                </c:pt>
                <c:pt idx="1">
                  <c:v>1580</c:v>
                </c:pt>
                <c:pt idx="2">
                  <c:v>2705</c:v>
                </c:pt>
                <c:pt idx="3">
                  <c:v>5033</c:v>
                </c:pt>
                <c:pt idx="4">
                  <c:v>5980</c:v>
                </c:pt>
                <c:pt idx="5">
                  <c:v>8188</c:v>
                </c:pt>
                <c:pt idx="6">
                  <c:v>9719</c:v>
                </c:pt>
                <c:pt idx="7">
                  <c:v>10554</c:v>
                </c:pt>
                <c:pt idx="8">
                  <c:v>12651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7E-4CD2-8D97-F0FEEB1C237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freie Spenden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Tabelle1!$C$2:$C$11</c:f>
              <c:numCache>
                <c:formatCode>#,##0\ _€</c:formatCode>
                <c:ptCount val="10"/>
                <c:pt idx="0">
                  <c:v>1058</c:v>
                </c:pt>
                <c:pt idx="1">
                  <c:v>14785</c:v>
                </c:pt>
                <c:pt idx="2">
                  <c:v>18784</c:v>
                </c:pt>
                <c:pt idx="3">
                  <c:v>13683</c:v>
                </c:pt>
                <c:pt idx="4">
                  <c:v>14966</c:v>
                </c:pt>
                <c:pt idx="5">
                  <c:v>12905</c:v>
                </c:pt>
                <c:pt idx="6">
                  <c:v>19865</c:v>
                </c:pt>
                <c:pt idx="7">
                  <c:v>103952</c:v>
                </c:pt>
                <c:pt idx="8">
                  <c:v>38126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7E-4CD2-8D97-F0FEEB1C2376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projektbezogene Spenden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Tabelle1!$D$2:$D$11</c:f>
              <c:numCache>
                <c:formatCode>#,##0\ _€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3846</c:v>
                </c:pt>
                <c:pt idx="4">
                  <c:v>39019</c:v>
                </c:pt>
                <c:pt idx="5">
                  <c:v>36371</c:v>
                </c:pt>
                <c:pt idx="6">
                  <c:v>44415</c:v>
                </c:pt>
                <c:pt idx="7">
                  <c:v>16011</c:v>
                </c:pt>
                <c:pt idx="8">
                  <c:v>95677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7E-4CD2-8D97-F0FEEB1C2376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Fördermittel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Tabelle1!$E$2:$E$11</c:f>
              <c:numCache>
                <c:formatCode>#,##0\ _€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36365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7E-4CD2-8D97-F0FEEB1C2376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Kumuliert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Tabelle1!$F$2:$F$11</c:f>
              <c:numCache>
                <c:formatCode>#,##0\ _€</c:formatCode>
                <c:ptCount val="10"/>
                <c:pt idx="0">
                  <c:v>1058</c:v>
                </c:pt>
                <c:pt idx="1">
                  <c:v>16365</c:v>
                </c:pt>
                <c:pt idx="2">
                  <c:v>21489</c:v>
                </c:pt>
                <c:pt idx="3">
                  <c:v>22562</c:v>
                </c:pt>
                <c:pt idx="4">
                  <c:v>59965</c:v>
                </c:pt>
                <c:pt idx="5">
                  <c:v>57465</c:v>
                </c:pt>
                <c:pt idx="6">
                  <c:v>110364</c:v>
                </c:pt>
                <c:pt idx="7">
                  <c:v>130517</c:v>
                </c:pt>
                <c:pt idx="8">
                  <c:v>146454</c:v>
                </c:pt>
                <c:pt idx="9">
                  <c:v>234460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7E-4CD2-8D97-F0FEEB1C23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09664"/>
        <c:axId val="37019648"/>
      </c:barChart>
      <c:catAx>
        <c:axId val="3700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019648"/>
        <c:crossesAt val="0"/>
        <c:auto val="1"/>
        <c:lblAlgn val="ctr"/>
        <c:lblOffset val="100"/>
        <c:noMultiLvlLbl val="0"/>
      </c:catAx>
      <c:valAx>
        <c:axId val="37019648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37009664"/>
        <c:crosses val="autoZero"/>
        <c:crossBetween val="between"/>
        <c:majorUnit val="20000"/>
        <c:minorUnit val="4000"/>
      </c:valAx>
    </c:plotArea>
    <c:legend>
      <c:legendPos val="r"/>
      <c:layout>
        <c:manualLayout>
          <c:xMode val="edge"/>
          <c:yMode val="edge"/>
          <c:x val="0.77445395888014013"/>
          <c:y val="8.4383536085870264E-2"/>
          <c:w val="0.21721270778652668"/>
          <c:h val="0.78433698997266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9592325264897457E-2"/>
          <c:y val="9.9705470910117971E-2"/>
          <c:w val="0.73225174978127738"/>
          <c:h val="0.79113529639116775"/>
        </c:manualLayout>
      </c:layout>
      <c:lineChart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Mitglieder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pPr>
              <a:ln w="38100">
                <a:solidFill>
                  <a:srgbClr val="0070C0"/>
                </a:solidFill>
              </a:ln>
            </c:spPr>
          </c:marker>
          <c:dLbls>
            <c:dLbl>
              <c:idx val="8"/>
              <c:layout>
                <c:manualLayout>
                  <c:x val="-5.0076783165262234E-2"/>
                  <c:y val="-4.9358561098845045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en-US">
                        <a:solidFill>
                          <a:schemeClr val="tx1"/>
                        </a:solidFill>
                      </a:rPr>
                      <a:t>208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7-4C46-8241-89C03280CF27}"/>
                </c:ext>
              </c:extLst>
            </c:dLbl>
            <c:dLbl>
              <c:idx val="9"/>
              <c:layout>
                <c:manualLayout>
                  <c:x val="-4.7057834875903669E-2"/>
                  <c:y val="-5.7102614576471158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33CC33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254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7-4C46-8241-89C03280CF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Tabelle1!$B$2:$B$12</c:f>
              <c:numCache>
                <c:formatCode>General</c:formatCode>
                <c:ptCount val="11"/>
                <c:pt idx="0">
                  <c:v>9</c:v>
                </c:pt>
                <c:pt idx="1">
                  <c:v>32</c:v>
                </c:pt>
                <c:pt idx="2">
                  <c:v>62</c:v>
                </c:pt>
                <c:pt idx="3">
                  <c:v>79</c:v>
                </c:pt>
                <c:pt idx="4">
                  <c:v>85</c:v>
                </c:pt>
                <c:pt idx="5">
                  <c:v>109</c:v>
                </c:pt>
                <c:pt idx="6">
                  <c:v>121</c:v>
                </c:pt>
                <c:pt idx="7">
                  <c:v>166</c:v>
                </c:pt>
                <c:pt idx="8">
                  <c:v>221</c:v>
                </c:pt>
                <c:pt idx="9">
                  <c:v>254</c:v>
                </c:pt>
                <c:pt idx="10">
                  <c:v>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A7-4C46-8241-89C03280CF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6760192"/>
        <c:axId val="36761984"/>
      </c:lineChart>
      <c:catAx>
        <c:axId val="3676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761984"/>
        <c:crossesAt val="0"/>
        <c:auto val="1"/>
        <c:lblAlgn val="ctr"/>
        <c:lblOffset val="100"/>
        <c:noMultiLvlLbl val="0"/>
      </c:catAx>
      <c:valAx>
        <c:axId val="36761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760192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0.739</cdr:x>
      <cdr:y>0.45444</cdr:y>
    </cdr:from>
    <cdr:to>
      <cdr:x>0.9181</cdr:x>
      <cdr:y>0.81318</cdr:y>
    </cdr:to>
    <cdr:pic>
      <cdr:nvPicPr>
        <cdr:cNvPr id="3" name="Picture 2" descr="http://topkonzept.org/sites/default/files/Eurozeichen1.jpg">
          <a:extLst xmlns:a="http://schemas.openxmlformats.org/drawingml/2006/main">
            <a:ext uri="{FF2B5EF4-FFF2-40B4-BE49-F238E27FC236}">
              <a16:creationId xmlns:a16="http://schemas.microsoft.com/office/drawing/2014/main" id="{A7F19B33-BCF0-496D-ADCD-E0810A830B8D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624736" y="2736304"/>
          <a:ext cx="1605600" cy="2160112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1124744"/>
            <a:ext cx="72008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2988965"/>
            <a:ext cx="432048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6D00-C88A-410E-B758-7CF89D8CA6F6}" type="datetimeFigureOut">
              <a:rPr lang="de-DE" smtClean="0"/>
              <a:pPr/>
              <a:t>19.04.2018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4C5A-21A5-4FEF-8956-330C21E556EB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2936"/>
            <a:ext cx="43719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1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6D00-C88A-410E-B758-7CF89D8CA6F6}" type="datetimeFigureOut">
              <a:rPr lang="de-DE" smtClean="0"/>
              <a:pPr/>
              <a:t>19.04.2018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4C5A-21A5-4FEF-8956-330C21E556E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691680" y="296390"/>
            <a:ext cx="6995120" cy="42790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6996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8626D00-C88A-410E-B758-7CF89D8CA6F6}" type="datetimeFigureOut">
              <a:rPr lang="de-DE" smtClean="0"/>
              <a:pPr/>
              <a:t>19.04.2018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46A4C5A-21A5-4FEF-8956-330C21E556E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476672"/>
            <a:ext cx="1619672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1619672" y="341040"/>
            <a:ext cx="7524328" cy="4236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Elke\Downloads\Logo_Deutschland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78"/>
            <a:ext cx="1331640" cy="45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37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9318" y="836712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Herzlich Willkommen </a:t>
            </a: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zur  </a:t>
            </a: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10. ordentlichen Mitgliederversammlung</a:t>
            </a: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der </a:t>
            </a: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IndienHilfe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Deutschland e.V.</a:t>
            </a: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20. April 2018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12555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0" y="836712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de-DE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b="1" dirty="0">
                <a:latin typeface="Arial" pitchFamily="34" charset="0"/>
                <a:cs typeface="Arial" pitchFamily="34" charset="0"/>
              </a:rPr>
              <a:t>Spendenvolumen  &gt; 200.000 €</a:t>
            </a:r>
          </a:p>
          <a:p>
            <a:pPr algn="ctr"/>
            <a:r>
              <a:rPr lang="de-DE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234.460 €</a:t>
            </a:r>
          </a:p>
          <a:p>
            <a:pPr algn="ctr">
              <a:buFont typeface="Wingdings" pitchFamily="2" charset="2"/>
              <a:buChar char="Ø"/>
            </a:pPr>
            <a:r>
              <a:rPr lang="de-DE" sz="4000" b="1" dirty="0">
                <a:latin typeface="Arial" pitchFamily="34" charset="0"/>
                <a:cs typeface="Arial" pitchFamily="34" charset="0"/>
              </a:rPr>
              <a:t> Kinderpatenschaften &gt; 100</a:t>
            </a:r>
          </a:p>
          <a:p>
            <a:pPr algn="ctr"/>
            <a:r>
              <a:rPr lang="de-DE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101</a:t>
            </a:r>
          </a:p>
          <a:p>
            <a:pPr algn="ctr">
              <a:buFont typeface="Wingdings" pitchFamily="2" charset="2"/>
              <a:buChar char="Ø"/>
            </a:pPr>
            <a:r>
              <a:rPr lang="de-DE" sz="4000" b="1" dirty="0">
                <a:latin typeface="Arial" pitchFamily="34" charset="0"/>
                <a:cs typeface="Arial" pitchFamily="34" charset="0"/>
              </a:rPr>
              <a:t> Mitgliederzahl &gt; 250</a:t>
            </a:r>
          </a:p>
          <a:p>
            <a:pPr algn="ctr"/>
            <a:r>
              <a:rPr lang="de-DE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254</a:t>
            </a:r>
            <a:endParaRPr lang="de-DE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DE" sz="4000" b="1" dirty="0">
                <a:latin typeface="Arial" pitchFamily="34" charset="0"/>
                <a:cs typeface="Arial" pitchFamily="34" charset="0"/>
              </a:rPr>
              <a:t> Großspender Akquise &gt; 1</a:t>
            </a:r>
          </a:p>
          <a:p>
            <a:pPr algn="ctr"/>
            <a:r>
              <a:rPr lang="de-DE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endParaRPr lang="de-DE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691680" y="296390"/>
            <a:ext cx="6995120" cy="427901"/>
          </a:xfrm>
        </p:spPr>
        <p:txBody>
          <a:bodyPr/>
          <a:lstStyle/>
          <a:p>
            <a:r>
              <a:rPr lang="de-DE" dirty="0"/>
              <a:t>Ziele 2017</a:t>
            </a:r>
          </a:p>
        </p:txBody>
      </p:sp>
      <p:pic>
        <p:nvPicPr>
          <p:cNvPr id="4" name="Picture 2" descr="C:\Users\Indienhilfe\AppData\Local\Microsoft\Windows\Temporary Internet Files\Content.IE5\GI2C3KX3\original_smiley_fac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590" y="1666489"/>
            <a:ext cx="518517" cy="51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Indienhilfe\AppData\Local\Microsoft\Windows\Temporary Internet Files\Content.IE5\GI2C3KX3\original_smiley_fac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979" y="5260294"/>
            <a:ext cx="518517" cy="51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Indienhilfe\AppData\Local\Microsoft\Windows\Temporary Internet Files\Content.IE5\GI2C3KX3\original_smiley_face[1].png">
            <a:extLst>
              <a:ext uri="{FF2B5EF4-FFF2-40B4-BE49-F238E27FC236}">
                <a16:creationId xmlns:a16="http://schemas.microsoft.com/office/drawing/2014/main" id="{D731C191-F784-4551-982E-CA66C3350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788" y="2859168"/>
            <a:ext cx="518517" cy="51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Indienhilfe\AppData\Local\Microsoft\Windows\Temporary Internet Files\Content.IE5\GI2C3KX3\original_smiley_face[1].png">
            <a:extLst>
              <a:ext uri="{FF2B5EF4-FFF2-40B4-BE49-F238E27FC236}">
                <a16:creationId xmlns:a16="http://schemas.microsoft.com/office/drawing/2014/main" id="{D9AF39EA-022C-4482-8DFE-7803FBDBA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787" y="4059731"/>
            <a:ext cx="518517" cy="51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255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0" y="836712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de-DE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b="1" dirty="0">
                <a:latin typeface="Arial" pitchFamily="34" charset="0"/>
                <a:cs typeface="Arial" pitchFamily="34" charset="0"/>
              </a:rPr>
              <a:t>Spendenvolumen  &gt; 300.000 €</a:t>
            </a:r>
          </a:p>
          <a:p>
            <a:pPr algn="ctr"/>
            <a:endParaRPr lang="de-DE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DE" sz="4000" b="1" dirty="0">
                <a:latin typeface="Arial" pitchFamily="34" charset="0"/>
                <a:cs typeface="Arial" pitchFamily="34" charset="0"/>
              </a:rPr>
              <a:t> Kinderpatenschaften &gt; 120</a:t>
            </a:r>
          </a:p>
          <a:p>
            <a:pPr algn="ctr"/>
            <a:endParaRPr lang="de-DE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DE" sz="4000" b="1" dirty="0">
                <a:latin typeface="Arial" pitchFamily="34" charset="0"/>
                <a:cs typeface="Arial" pitchFamily="34" charset="0"/>
              </a:rPr>
              <a:t> Mitgliederzahl &gt; 300</a:t>
            </a:r>
          </a:p>
          <a:p>
            <a:pPr algn="ctr"/>
            <a:r>
              <a:rPr lang="de-DE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DE" sz="4000" b="1" dirty="0">
                <a:latin typeface="Arial" pitchFamily="34" charset="0"/>
                <a:cs typeface="Arial" pitchFamily="34" charset="0"/>
              </a:rPr>
              <a:t> Großspender Akquise &gt; 2</a:t>
            </a:r>
          </a:p>
          <a:p>
            <a:pPr algn="ctr"/>
            <a:endParaRPr lang="de-DE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691680" y="296390"/>
            <a:ext cx="6995120" cy="427901"/>
          </a:xfrm>
        </p:spPr>
        <p:txBody>
          <a:bodyPr/>
          <a:lstStyle/>
          <a:p>
            <a:r>
              <a:rPr lang="de-DE" dirty="0"/>
              <a:t>Ziele 2018</a:t>
            </a:r>
          </a:p>
        </p:txBody>
      </p:sp>
    </p:spTree>
    <p:extLst>
      <p:ext uri="{BB962C8B-B14F-4D97-AF65-F5344CB8AC3E}">
        <p14:creationId xmlns:p14="http://schemas.microsoft.com/office/powerpoint/2010/main" val="337144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Geplante Aktivitäten 2018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0" y="724291"/>
            <a:ext cx="9144000" cy="5934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ctr"/>
            <a:r>
              <a:rPr lang="de-DE" sz="2000" b="1" i="1" dirty="0">
                <a:latin typeface="Arial" pitchFamily="34" charset="0"/>
                <a:cs typeface="Arial" pitchFamily="34" charset="0"/>
              </a:rPr>
              <a:t>Projekte </a:t>
            </a:r>
          </a:p>
          <a:p>
            <a:pPr marL="360363"/>
            <a:endParaRPr lang="de-DE" sz="1200" b="1" i="1" dirty="0">
              <a:latin typeface="Arial" pitchFamily="34" charset="0"/>
              <a:cs typeface="Arial" pitchFamily="34" charset="0"/>
            </a:endParaRP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C"/>
            </a:pP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Ausbildung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Näherrin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; Start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25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Nähschülerrinnen ab August</a:t>
            </a: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C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Schweisserausbildung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;  Start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10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Jugendliche ab August</a:t>
            </a: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C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Ausbildung Mechatroniker; Start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10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Jugendliche ab August</a:t>
            </a: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C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Ausbildung Krankenschwester; Start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5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Jugendliche ab August</a:t>
            </a: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C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Ausbildung Krankenschwesterhelferin; Start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10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Jugendliche ab August</a:t>
            </a: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C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Fertigstellung der Imkerei </a:t>
            </a:r>
          </a:p>
          <a:p>
            <a:pPr marL="541338" indent="350838">
              <a:lnSpc>
                <a:spcPct val="150000"/>
              </a:lnSpc>
              <a:buFont typeface="Wingdings" pitchFamily="2" charset="2"/>
              <a:buChar char="C"/>
            </a:pPr>
            <a:r>
              <a:rPr lang="de-DE" dirty="0">
                <a:latin typeface="Arial" pitchFamily="34" charset="0"/>
                <a:cs typeface="Arial" pitchFamily="34" charset="0"/>
              </a:rPr>
              <a:t>Projekt „Bildungsmalbuch“, für Kinder / Jugendliche</a:t>
            </a:r>
          </a:p>
          <a:p>
            <a:pPr marL="541338" indent="350838">
              <a:lnSpc>
                <a:spcPct val="150000"/>
              </a:lnSpc>
              <a:buFont typeface="Wingdings" pitchFamily="2" charset="2"/>
              <a:buChar char="C"/>
            </a:pPr>
            <a:r>
              <a:rPr lang="de-DE" dirty="0">
                <a:latin typeface="Arial" pitchFamily="34" charset="0"/>
                <a:cs typeface="Arial" pitchFamily="34" charset="0"/>
              </a:rPr>
              <a:t>IHD Akkreditierung für FSJ bei Weltwärts</a:t>
            </a:r>
          </a:p>
          <a:p>
            <a:pPr marL="541338" indent="350838">
              <a:lnSpc>
                <a:spcPct val="150000"/>
              </a:lnSpc>
              <a:buFont typeface="Wingdings" pitchFamily="2" charset="2"/>
              <a:buChar char="C"/>
            </a:pPr>
            <a:r>
              <a:rPr lang="de-DE" dirty="0">
                <a:latin typeface="Arial" pitchFamily="34" charset="0"/>
                <a:cs typeface="Arial" pitchFamily="34" charset="0"/>
              </a:rPr>
              <a:t>Fertigstellung der Planung des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erufs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ildungs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Z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entrum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hopal</a:t>
            </a:r>
            <a:r>
              <a:rPr lang="de-DE" dirty="0">
                <a:latin typeface="Arial" pitchFamily="34" charset="0"/>
                <a:cs typeface="Arial" pitchFamily="34" charset="0"/>
              </a:rPr>
              <a:t> 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BBZB</a:t>
            </a:r>
          </a:p>
          <a:p>
            <a:pPr marL="541338" indent="350838">
              <a:lnSpc>
                <a:spcPct val="150000"/>
              </a:lnSpc>
              <a:buFont typeface="Wingdings" pitchFamily="2" charset="2"/>
              <a:buChar char="C"/>
            </a:pPr>
            <a:r>
              <a:rPr lang="de-DE" dirty="0">
                <a:latin typeface="Arial" pitchFamily="34" charset="0"/>
                <a:cs typeface="Arial" pitchFamily="34" charset="0"/>
              </a:rPr>
              <a:t>Neuaufbau der Webseite mit neuem Webanbieter (Firma Medienweite).     Webseite in deutsch/englisch/französisch</a:t>
            </a:r>
          </a:p>
          <a:p>
            <a:pPr marL="541338">
              <a:lnSpc>
                <a:spcPct val="150000"/>
              </a:lnSpc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55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Geplante Aktivitäten 2018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0" y="836712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ctr"/>
            <a:r>
              <a:rPr lang="de-DE" sz="2000" b="1" i="1" dirty="0">
                <a:latin typeface="Arial" pitchFamily="34" charset="0"/>
                <a:cs typeface="Arial" pitchFamily="34" charset="0"/>
              </a:rPr>
              <a:t>Förderprojekte</a:t>
            </a:r>
          </a:p>
          <a:p>
            <a:pPr marL="360363" algn="ctr"/>
            <a:endParaRPr lang="de-DE" sz="2000" b="1" i="1" dirty="0">
              <a:latin typeface="Arial" pitchFamily="34" charset="0"/>
              <a:cs typeface="Arial" pitchFamily="34" charset="0"/>
            </a:endParaRP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"/>
            </a:pPr>
            <a:r>
              <a:rPr lang="de-DE" dirty="0">
                <a:latin typeface="Arial" pitchFamily="34" charset="0"/>
                <a:cs typeface="Arial" pitchFamily="34" charset="0"/>
              </a:rPr>
              <a:t> Förderantrag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„250 Ziegen“                     </a:t>
            </a:r>
            <a:r>
              <a:rPr lang="de-DE" dirty="0">
                <a:latin typeface="Arial" pitchFamily="34" charset="0"/>
                <a:cs typeface="Arial" pitchFamily="34" charset="0"/>
              </a:rPr>
              <a:t>über    16.000 € (Erbacher Stiftung)</a:t>
            </a: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"/>
            </a:pPr>
            <a:r>
              <a:rPr lang="de-DE" dirty="0">
                <a:latin typeface="Arial" pitchFamily="34" charset="0"/>
                <a:cs typeface="Arial" pitchFamily="34" charset="0"/>
              </a:rPr>
              <a:t> Förderantrag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„Wasseraufbereitung“     </a:t>
            </a:r>
            <a:r>
              <a:rPr lang="de-DE" dirty="0">
                <a:latin typeface="Arial" pitchFamily="34" charset="0"/>
                <a:cs typeface="Arial" pitchFamily="34" charset="0"/>
              </a:rPr>
              <a:t>über      3.000 € (Bingo Stiftung)</a:t>
            </a: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"/>
            </a:pPr>
            <a:r>
              <a:rPr lang="de-DE" dirty="0">
                <a:latin typeface="Arial" pitchFamily="34" charset="0"/>
                <a:cs typeface="Arial" pitchFamily="34" charset="0"/>
              </a:rPr>
              <a:t> Förderantrag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„Nähschule“                     </a:t>
            </a:r>
            <a:r>
              <a:rPr lang="de-DE" dirty="0">
                <a:latin typeface="Arial" pitchFamily="34" charset="0"/>
                <a:cs typeface="Arial" pitchFamily="34" charset="0"/>
              </a:rPr>
              <a:t>über    99.000 € (RTL Stiftung)</a:t>
            </a: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"/>
            </a:pPr>
            <a:r>
              <a:rPr lang="de-DE" dirty="0">
                <a:latin typeface="Arial" pitchFamily="34" charset="0"/>
                <a:cs typeface="Arial" pitchFamily="34" charset="0"/>
              </a:rPr>
              <a:t>Förderantrag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„Büffel“                               </a:t>
            </a:r>
            <a:r>
              <a:rPr lang="de-DE" dirty="0">
                <a:latin typeface="Arial" pitchFamily="34" charset="0"/>
                <a:cs typeface="Arial" pitchFamily="34" charset="0"/>
              </a:rPr>
              <a:t>über 100.000 € (BENGO / BMZ)</a:t>
            </a: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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marL="541338" indent="269875">
              <a:lnSpc>
                <a:spcPct val="150000"/>
              </a:lnSpc>
              <a:buFont typeface="Wingdings" pitchFamily="2" charset="2"/>
              <a:buChar char="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marL="541338" indent="269875">
              <a:buFont typeface="Wingdings" pitchFamily="2" charset="2"/>
              <a:buChar char=""/>
            </a:pPr>
            <a:r>
              <a:rPr lang="de-DE" dirty="0">
                <a:latin typeface="Arial" pitchFamily="34" charset="0"/>
                <a:cs typeface="Arial" pitchFamily="34" charset="0"/>
              </a:rPr>
              <a:t>Förderantrag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„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BerufsBildungsZentrumBhopal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“  </a:t>
            </a:r>
            <a:r>
              <a:rPr lang="de-DE" dirty="0">
                <a:latin typeface="Arial" pitchFamily="34" charset="0"/>
                <a:cs typeface="Arial" pitchFamily="34" charset="0"/>
              </a:rPr>
              <a:t>(BMZ)</a:t>
            </a:r>
          </a:p>
          <a:p>
            <a:pPr marL="541338"/>
            <a:r>
              <a:rPr lang="de-DE" sz="1400" dirty="0">
                <a:latin typeface="Arial" pitchFamily="34" charset="0"/>
                <a:cs typeface="Arial" pitchFamily="34" charset="0"/>
              </a:rPr>
              <a:t>      wird neu überarbeitet, da sich die Förderbedingungen beim BMZ grundlegend geändert haben.</a:t>
            </a:r>
          </a:p>
          <a:p>
            <a:pPr marL="541338"/>
            <a:endParaRPr lang="de-DE" sz="1400" dirty="0">
              <a:latin typeface="Arial" pitchFamily="34" charset="0"/>
              <a:cs typeface="Arial" pitchFamily="34" charset="0"/>
            </a:endParaRPr>
          </a:p>
          <a:p>
            <a:pPr marL="541338"/>
            <a:endParaRPr lang="de-DE" sz="1400" dirty="0">
              <a:latin typeface="Arial" pitchFamily="34" charset="0"/>
              <a:cs typeface="Arial" pitchFamily="34" charset="0"/>
            </a:endParaRPr>
          </a:p>
          <a:p>
            <a:pPr marL="541338"/>
            <a:endParaRPr lang="de-DE" sz="1400" dirty="0">
              <a:latin typeface="Arial" pitchFamily="34" charset="0"/>
              <a:cs typeface="Arial" pitchFamily="34" charset="0"/>
            </a:endParaRPr>
          </a:p>
          <a:p>
            <a:pPr marL="541338" algn="ctr"/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Die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IndienHilfe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Deutschland e.V. erhält nach sechsmonatiger Prüfung, durch die Wirtschaftsprüfungsgesellschaft CURACON GmbH (Berlin), am 06.07.2018 das Spendenzertifikat des Deutschen Spendenrats</a:t>
            </a:r>
          </a:p>
          <a:p>
            <a:pPr marL="541338"/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77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 descr="C:\Users\Indienhilfe\AppData\Local\Microsoft\Windows\Temporary Internet Files\Content.IE5\AXUSVO77\gaumata-cow-histor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53100"/>
            <a:ext cx="5579255" cy="47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0" y="8120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Danke für ihre Unterstützung</a:t>
            </a:r>
          </a:p>
        </p:txBody>
      </p:sp>
    </p:spTree>
    <p:extLst>
      <p:ext uri="{BB962C8B-B14F-4D97-AF65-F5344CB8AC3E}">
        <p14:creationId xmlns:p14="http://schemas.microsoft.com/office/powerpoint/2010/main" val="54103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Finanzbericht 2008 - 2017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04703"/>
              </p:ext>
            </p:extLst>
          </p:nvPr>
        </p:nvGraphicFramePr>
        <p:xfrm>
          <a:off x="-897" y="724291"/>
          <a:ext cx="8292643" cy="5616726"/>
        </p:xfrm>
        <a:graphic>
          <a:graphicData uri="http://schemas.openxmlformats.org/drawingml/2006/table">
            <a:tbl>
              <a:tblPr/>
              <a:tblGrid>
                <a:gridCol w="180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32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32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Kassenbericht</a:t>
                      </a: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50" b="1" i="0" u="none" strike="noStrike" err="1">
                          <a:solidFill>
                            <a:srgbClr val="000000"/>
                          </a:solidFill>
                          <a:latin typeface="Arial"/>
                        </a:rPr>
                        <a:t>IndienHilfe</a:t>
                      </a:r>
                      <a:r>
                        <a:rPr lang="de-DE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Deutschland e.V.</a:t>
                      </a: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147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31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Geschäftsjahr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86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31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Einnahmen </a:t>
                      </a:r>
                      <a:r>
                        <a:rPr lang="de-DE" sz="800" b="1" i="0" u="none" strike="noStrike" err="1">
                          <a:solidFill>
                            <a:srgbClr val="000000"/>
                          </a:solidFill>
                          <a:latin typeface="Arial"/>
                        </a:rPr>
                        <a:t>kummuliert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1.058,82 €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16.365,95 €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21.489,68 €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22.562,16 €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59.965,16 €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57.465,35 €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110.364,11</a:t>
                      </a:r>
                      <a:r>
                        <a:rPr lang="de-DE" sz="8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 €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130.517,46 €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146.345,78 €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%uale Veränderung zum Vorjahr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166%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-4%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92 %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18 %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12 %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Mitgliedsbeiträge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1.580,00 €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2.705,00 €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5.033,00 €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5.980,00 €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8.188,00 €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9.719,00 €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10.554,00 €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12.651,00 €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%uale Veränderung zum Vorjahr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r>
                        <a:rPr lang="de-DE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19,8 %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freie Spenden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14.785,95 €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18.784,68 €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13.683,16 €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14.966,09 €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12.905,94 €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19.865,14 €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103.952,46 €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38.126,55 €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%uale Veränderung zum Vorjahr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-27%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-14%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55 %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423 %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-272 %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projektbezogene Spenden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3.846,00 €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39.019,07 €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36.371,41 €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44.414,97 €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16.011,00 €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95.677,23 €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%uale Veränderung zum Vorjahr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915%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-7%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22 %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-64 %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597 %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51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öffentliche Zuschüsse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36.365,00 €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%uale Veränderung zum Vorjahr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Zinsen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€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%uale Veränderung zum Vorjahr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731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Ausgaben kummuliert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11.960,00 €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26.479,95 €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20.152,09 €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41.488,50 €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64.156,03 €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111.161,24 €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131.529,05 €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142.462,11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Spendenwerbung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1.502,00 €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2.913,00 €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3.228,00 €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2.256,46 €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4.580,18 €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1.945,45 €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1.154,11 €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383,00 €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ual von den Einnahmen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9,18%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13,56%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14,31%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3,76%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7,97%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1,76 %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0,88 %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0,26 %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Verwaltungskosten </a:t>
                      </a:r>
                      <a:r>
                        <a:rPr lang="de-DE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(Personal &amp; Sachaufwand)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458,00 €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3.190,00 €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2.127,00 €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4.049,53 €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11.099,71 €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16.426,29 €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29.054,90 €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7.173,13 €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de-DE" sz="800" b="0" i="0" u="none" strike="noStrike" err="1">
                          <a:solidFill>
                            <a:srgbClr val="000000"/>
                          </a:solidFill>
                          <a:latin typeface="Arial"/>
                        </a:rPr>
                        <a:t>ual</a:t>
                      </a: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von den Einnahmen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2,80%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14,84%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9,43%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6,75%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19,32%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14,88 %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22,26 %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4,9 %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Besondere Aufwendungen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10.000,00 €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20.376,95 €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14.797,09 €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35.182,51 €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48.476,14 €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92.789,50 €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101.320,04 €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134.461,98 €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5081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direkter Mitteleinsatz für Projekte in Indien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88,02 %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71,60 %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76,27 %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89,48 %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72,66 %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83,35 %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76,85 %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621E9A46-D2D8-4469-A4E0-F6B23F67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07905"/>
              </p:ext>
            </p:extLst>
          </p:nvPr>
        </p:nvGraphicFramePr>
        <p:xfrm>
          <a:off x="8290195" y="724291"/>
          <a:ext cx="793210" cy="5616726"/>
        </p:xfrm>
        <a:graphic>
          <a:graphicData uri="http://schemas.openxmlformats.org/drawingml/2006/table">
            <a:tbl>
              <a:tblPr/>
              <a:tblGrid>
                <a:gridCol w="793210">
                  <a:extLst>
                    <a:ext uri="{9D8B030D-6E8A-4147-A177-3AD203B41FA5}">
                      <a16:colId xmlns:a16="http://schemas.microsoft.com/office/drawing/2014/main" val="831436861"/>
                    </a:ext>
                  </a:extLst>
                </a:gridCol>
              </a:tblGrid>
              <a:tr h="170498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62307"/>
                  </a:ext>
                </a:extLst>
              </a:tr>
              <a:tr h="192147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1" marR="5151" marT="51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681844"/>
                  </a:ext>
                </a:extLst>
              </a:tr>
              <a:tr h="1773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076631"/>
                  </a:ext>
                </a:extLst>
              </a:tr>
              <a:tr h="257868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233694"/>
                  </a:ext>
                </a:extLst>
              </a:tr>
              <a:tr h="177316"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234.460 €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987083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58 %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446680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r" fontAlgn="b"/>
                      <a:endParaRPr lang="de-DE" sz="800" b="1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062967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902790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035229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025054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741916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856252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412873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982804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964595"/>
                  </a:ext>
                </a:extLst>
              </a:tr>
              <a:tr h="139510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293615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856835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592372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7175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10334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759699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213140"/>
                  </a:ext>
                </a:extLst>
              </a:tr>
              <a:tr h="177316"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223.506 €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262663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290172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28.680 €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159175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12,2 %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570718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633488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16.828 €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941072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7,1 %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665022"/>
                  </a:ext>
                </a:extLst>
              </a:tr>
              <a:tr h="168247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alibri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488294"/>
                  </a:ext>
                </a:extLst>
              </a:tr>
              <a:tr h="170498"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178.000 €</a:t>
                      </a: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795799"/>
                  </a:ext>
                </a:extLst>
              </a:tr>
              <a:tr h="250811">
                <a:tc>
                  <a:txBody>
                    <a:bodyPr/>
                    <a:lstStyle/>
                    <a:p>
                      <a:pPr algn="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alibri"/>
                      </a:endParaRPr>
                    </a:p>
                  </a:txBody>
                  <a:tcPr marL="5151" marR="5151" marT="5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988650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2962C381-06FE-4159-AEB7-109C0AED9EE0}"/>
              </a:ext>
            </a:extLst>
          </p:cNvPr>
          <p:cNvSpPr txBox="1"/>
          <p:nvPr/>
        </p:nvSpPr>
        <p:spPr>
          <a:xfrm>
            <a:off x="8260673" y="743671"/>
            <a:ext cx="85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Vorläufige </a:t>
            </a:r>
          </a:p>
          <a:p>
            <a:pPr algn="ctr"/>
            <a:r>
              <a:rPr lang="de-DE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Zahlen</a:t>
            </a:r>
          </a:p>
        </p:txBody>
      </p:sp>
    </p:spTree>
    <p:extLst>
      <p:ext uri="{BB962C8B-B14F-4D97-AF65-F5344CB8AC3E}">
        <p14:creationId xmlns:p14="http://schemas.microsoft.com/office/powerpoint/2010/main" val="212555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772127"/>
              </p:ext>
            </p:extLst>
          </p:nvPr>
        </p:nvGraphicFramePr>
        <p:xfrm>
          <a:off x="107504" y="836712"/>
          <a:ext cx="8964488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Mittelverwendung 2016</a:t>
            </a:r>
          </a:p>
        </p:txBody>
      </p:sp>
    </p:spTree>
    <p:extLst>
      <p:ext uri="{BB962C8B-B14F-4D97-AF65-F5344CB8AC3E}">
        <p14:creationId xmlns:p14="http://schemas.microsoft.com/office/powerpoint/2010/main" val="93223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587135"/>
              </p:ext>
            </p:extLst>
          </p:nvPr>
        </p:nvGraphicFramePr>
        <p:xfrm>
          <a:off x="0" y="1052736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Mitteleinsatz für Projekte in Indien</a:t>
            </a:r>
          </a:p>
        </p:txBody>
      </p:sp>
    </p:spTree>
    <p:extLst>
      <p:ext uri="{BB962C8B-B14F-4D97-AF65-F5344CB8AC3E}">
        <p14:creationId xmlns:p14="http://schemas.microsoft.com/office/powerpoint/2010/main" val="212555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692827"/>
              </p:ext>
            </p:extLst>
          </p:nvPr>
        </p:nvGraphicFramePr>
        <p:xfrm>
          <a:off x="0" y="980728"/>
          <a:ext cx="91440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Spendenentwicklung 2008 - 2017</a:t>
            </a:r>
          </a:p>
        </p:txBody>
      </p:sp>
    </p:spTree>
    <p:extLst>
      <p:ext uri="{BB962C8B-B14F-4D97-AF65-F5344CB8AC3E}">
        <p14:creationId xmlns:p14="http://schemas.microsoft.com/office/powerpoint/2010/main" val="212555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530081"/>
              </p:ext>
            </p:extLst>
          </p:nvPr>
        </p:nvGraphicFramePr>
        <p:xfrm>
          <a:off x="251520" y="908720"/>
          <a:ext cx="86868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 Mitgliederzahl 2008 - 2017</a:t>
            </a:r>
          </a:p>
        </p:txBody>
      </p:sp>
    </p:spTree>
    <p:extLst>
      <p:ext uri="{BB962C8B-B14F-4D97-AF65-F5344CB8AC3E}">
        <p14:creationId xmlns:p14="http://schemas.microsoft.com/office/powerpoint/2010/main" val="212555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de-DE" dirty="0"/>
              <a:t>Tätigkeitsbericht Vorstand 2017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1014393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>
                <a:latin typeface="Arial" pitchFamily="34" charset="0"/>
                <a:cs typeface="Arial" pitchFamily="34" charset="0"/>
              </a:rPr>
              <a:t> 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Projekte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IndienHilfe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Deutschland e.V.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 marL="541338" indent="-180975"/>
            <a:endParaRPr lang="de-DE" sz="800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endParaRPr lang="de-DE" sz="800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i="1" dirty="0">
                <a:latin typeface="Arial" pitchFamily="34" charset="0"/>
                <a:cs typeface="Arial" pitchFamily="34" charset="0"/>
              </a:rPr>
              <a:t>Projekt „Traktor“</a:t>
            </a:r>
          </a:p>
          <a:p>
            <a:pPr marL="360363"/>
            <a:r>
              <a:rPr lang="de-DE" b="1" i="1" dirty="0">
                <a:latin typeface="Arial" pitchFamily="34" charset="0"/>
                <a:cs typeface="Arial" pitchFamily="34" charset="0"/>
              </a:rPr>
              <a:t>    </a:t>
            </a:r>
            <a:r>
              <a:rPr lang="de-DE" dirty="0">
                <a:latin typeface="Arial" pitchFamily="34" charset="0"/>
                <a:cs typeface="Arial" pitchFamily="34" charset="0"/>
              </a:rPr>
              <a:t>Es wurde ein Traktor angeschafft für die Feldbearbeitung.</a:t>
            </a:r>
          </a:p>
          <a:p>
            <a:pPr marL="360363"/>
            <a:r>
              <a:rPr lang="de-DE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80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541338" indent="-180975">
              <a:buFont typeface="Courier New" pitchFamily="49" charset="0"/>
              <a:buChar char="o"/>
            </a:pP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i="1" dirty="0">
                <a:latin typeface="Arial" pitchFamily="34" charset="0"/>
                <a:cs typeface="Arial" pitchFamily="34" charset="0"/>
              </a:rPr>
              <a:t>Ausbildungspatenschaften</a:t>
            </a:r>
          </a:p>
          <a:p>
            <a:pPr marL="901700" indent="-276225">
              <a:buFont typeface="Symbol" pitchFamily="18" charset="2"/>
              <a:buChar char="-"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Schweißerausbildung</a:t>
            </a:r>
            <a:r>
              <a:rPr lang="de-DE" dirty="0">
                <a:latin typeface="Arial" pitchFamily="34" charset="0"/>
                <a:cs typeface="Arial" pitchFamily="34" charset="0"/>
              </a:rPr>
              <a:t> bei GTTI / Coimbatore (6 monatige Ausbildung) </a:t>
            </a:r>
          </a:p>
          <a:p>
            <a:pPr marL="901700" indent="-276225"/>
            <a:r>
              <a:rPr lang="de-DE" dirty="0">
                <a:latin typeface="Arial" pitchFamily="34" charset="0"/>
                <a:cs typeface="Arial" pitchFamily="34" charset="0"/>
              </a:rPr>
              <a:t>    8 Jugendliche</a:t>
            </a:r>
          </a:p>
          <a:p>
            <a:pPr marL="901700" indent="-276225">
              <a:buFont typeface="Symbol" pitchFamily="18" charset="2"/>
              <a:buChar char="-"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Mechanikerausbildung</a:t>
            </a:r>
            <a:r>
              <a:rPr lang="de-DE" dirty="0">
                <a:latin typeface="Arial" pitchFamily="34" charset="0"/>
                <a:cs typeface="Arial" pitchFamily="34" charset="0"/>
              </a:rPr>
              <a:t> bei GTTI / Coimbatore (3 jährige Ausbildung) </a:t>
            </a:r>
          </a:p>
          <a:p>
            <a:pPr marL="901700" indent="-276225"/>
            <a:r>
              <a:rPr lang="de-DE" dirty="0">
                <a:latin typeface="Arial" pitchFamily="34" charset="0"/>
                <a:cs typeface="Arial" pitchFamily="34" charset="0"/>
              </a:rPr>
              <a:t>    3 Jugendliche</a:t>
            </a:r>
          </a:p>
          <a:p>
            <a:pPr marL="901700" indent="-27622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Näherrinnenausbildung in Bhopal (1 jährige Ausbildung)</a:t>
            </a:r>
          </a:p>
          <a:p>
            <a:pPr marL="625475"/>
            <a:r>
              <a:rPr lang="de-DE" dirty="0">
                <a:latin typeface="Arial" pitchFamily="34" charset="0"/>
                <a:cs typeface="Arial" pitchFamily="34" charset="0"/>
              </a:rPr>
              <a:t>	21 Mädchen</a:t>
            </a:r>
          </a:p>
          <a:p>
            <a:pPr marL="901700" indent="-27622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Ausbildung zur Krankenschwester (3 jährige Ausbildung)</a:t>
            </a:r>
          </a:p>
          <a:p>
            <a:pPr marL="901700" indent="-276225"/>
            <a:r>
              <a:rPr lang="de-DE" dirty="0">
                <a:latin typeface="Arial" pitchFamily="34" charset="0"/>
                <a:cs typeface="Arial" pitchFamily="34" charset="0"/>
              </a:rPr>
              <a:t>    7 Mädchen</a:t>
            </a:r>
          </a:p>
          <a:p>
            <a:pPr marL="901700" indent="-276225">
              <a:buFont typeface="Symbol" pitchFamily="18" charset="2"/>
              <a:buChar char="-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r>
              <a:rPr lang="de-DE" b="1" i="1" dirty="0">
                <a:latin typeface="Arial" pitchFamily="34" charset="0"/>
                <a:cs typeface="Arial" pitchFamily="34" charset="0"/>
              </a:rPr>
              <a:t>Projekt  „Bienen“</a:t>
            </a:r>
          </a:p>
          <a:p>
            <a:pPr marL="806450" indent="-18097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 Förderantrag wurde genehmigt, Projekt ist gestartet.</a:t>
            </a:r>
          </a:p>
          <a:p>
            <a:pPr marL="806450" indent="-18097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 Father Joaquim hat das Projekt übernommen.</a:t>
            </a:r>
          </a:p>
          <a:p>
            <a:pPr marL="360363"/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9301303-8BCD-46A3-B082-517982C99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883" y="1196181"/>
            <a:ext cx="1374674" cy="91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55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Tätigkeitsbericht Vorstand 2017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-10132" y="1124744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>
                <a:latin typeface="Arial" pitchFamily="34" charset="0"/>
                <a:cs typeface="Arial" pitchFamily="34" charset="0"/>
              </a:rPr>
              <a:t> 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Projekte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IndienHilfe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Deutschland e.V.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 marL="541338" indent="-180975"/>
            <a:endParaRPr lang="de-DE" sz="800" dirty="0">
              <a:latin typeface="Arial" pitchFamily="34" charset="0"/>
              <a:cs typeface="Arial" pitchFamily="34" charset="0"/>
            </a:endParaRPr>
          </a:p>
          <a:p>
            <a:pPr marL="360363"/>
            <a:endParaRPr lang="de-DE" sz="800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i="1" dirty="0">
                <a:latin typeface="Arial" pitchFamily="34" charset="0"/>
                <a:cs typeface="Arial" pitchFamily="34" charset="0"/>
              </a:rPr>
              <a:t>Projekt „</a:t>
            </a:r>
            <a:r>
              <a:rPr lang="de-DE" b="1" i="1" dirty="0" err="1">
                <a:latin typeface="Arial" pitchFamily="34" charset="0"/>
                <a:cs typeface="Arial" pitchFamily="34" charset="0"/>
              </a:rPr>
              <a:t>Litschie</a:t>
            </a:r>
            <a:r>
              <a:rPr lang="de-DE" b="1" i="1" dirty="0">
                <a:latin typeface="Arial" pitchFamily="34" charset="0"/>
                <a:cs typeface="Arial" pitchFamily="34" charset="0"/>
              </a:rPr>
              <a:t>“</a:t>
            </a:r>
          </a:p>
          <a:p>
            <a:pPr marL="806450" indent="-18097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 Danke der Erbacher Stiftung konnten weitere 8.850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Litschiebäume</a:t>
            </a:r>
            <a:r>
              <a:rPr lang="de-DE" dirty="0">
                <a:latin typeface="Arial" pitchFamily="34" charset="0"/>
                <a:cs typeface="Arial" pitchFamily="34" charset="0"/>
              </a:rPr>
              <a:t> gekauft und gepflanzt werden</a:t>
            </a: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r>
              <a:rPr lang="de-DE" b="1" i="1" dirty="0">
                <a:latin typeface="Arial" pitchFamily="34" charset="0"/>
                <a:cs typeface="Arial" pitchFamily="34" charset="0"/>
              </a:rPr>
              <a:t>Projekt „Freiwilliges soziales Jahr“</a:t>
            </a:r>
          </a:p>
          <a:p>
            <a:pPr marL="806450" indent="-18097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IndienHilfe</a:t>
            </a:r>
            <a:r>
              <a:rPr lang="de-DE" dirty="0">
                <a:latin typeface="Arial" pitchFamily="34" charset="0"/>
                <a:cs typeface="Arial" pitchFamily="34" charset="0"/>
              </a:rPr>
              <a:t> Deutschland e.V. ist vom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nierdersächsischen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Sozialmininisterium</a:t>
            </a:r>
            <a:r>
              <a:rPr lang="de-DE" dirty="0">
                <a:latin typeface="Arial" pitchFamily="34" charset="0"/>
                <a:cs typeface="Arial" pitchFamily="34" charset="0"/>
              </a:rPr>
              <a:t> akkreditiert worden. Zur Förderung des FSJ wurde ein Antrag bei Weltwärts gestellt. Voraussichtlich wird ab 2018 ein FSJ Programm der IHD angeboten.</a:t>
            </a: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r>
              <a:rPr lang="de-DE" b="1" i="1" dirty="0">
                <a:latin typeface="Arial" pitchFamily="34" charset="0"/>
                <a:cs typeface="Arial" pitchFamily="34" charset="0"/>
              </a:rPr>
              <a:t>Projekt „Deutsch-Indische Schulpartnerschaften“</a:t>
            </a:r>
          </a:p>
          <a:p>
            <a:pPr marL="806450" indent="-18097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 Grundschule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Gellenbeck</a:t>
            </a:r>
            <a:r>
              <a:rPr lang="de-DE" dirty="0">
                <a:latin typeface="Arial" pitchFamily="34" charset="0"/>
                <a:cs typeface="Arial" pitchFamily="34" charset="0"/>
              </a:rPr>
              <a:t> wurde die 8. Deutsch-Indische Schulpartnerschaft.</a:t>
            </a: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r>
              <a:rPr lang="de-DE" b="1" i="1" dirty="0">
                <a:latin typeface="Arial" pitchFamily="34" charset="0"/>
                <a:cs typeface="Arial" pitchFamily="34" charset="0"/>
              </a:rPr>
              <a:t>Projekt „</a:t>
            </a:r>
            <a:r>
              <a:rPr lang="de-DE" b="1" i="1" dirty="0" err="1">
                <a:latin typeface="Arial" pitchFamily="34" charset="0"/>
                <a:cs typeface="Arial" pitchFamily="34" charset="0"/>
              </a:rPr>
              <a:t>BerufsBildungsZentrum</a:t>
            </a:r>
            <a:r>
              <a:rPr lang="de-DE" b="1" i="1" dirty="0">
                <a:latin typeface="Arial" pitchFamily="34" charset="0"/>
                <a:cs typeface="Arial" pitchFamily="34" charset="0"/>
              </a:rPr>
              <a:t> Bhopal“</a:t>
            </a:r>
          </a:p>
          <a:p>
            <a:pPr marL="806450" indent="-18097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 Dank der „Weimarer Studenten“ konnte das Projekt ausführlich geplant und gestartet werden</a:t>
            </a: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901700" indent="-276225">
              <a:buFont typeface="Symbol" pitchFamily="18" charset="2"/>
              <a:buChar char="-"/>
            </a:pP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2D2C502-0C99-4DBA-AEC6-B19A92BF7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604" y="5620705"/>
            <a:ext cx="1420396" cy="94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64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Tätigkeitsbericht Vorstand 2017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925961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>
                <a:latin typeface="Arial" pitchFamily="34" charset="0"/>
                <a:cs typeface="Arial" pitchFamily="34" charset="0"/>
              </a:rPr>
              <a:t> 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Projekte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IndienHilfe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Deutschland e.V.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r>
              <a:rPr lang="de-DE" b="1" i="1" dirty="0">
                <a:latin typeface="Arial" pitchFamily="34" charset="0"/>
                <a:cs typeface="Arial" pitchFamily="34" charset="0"/>
              </a:rPr>
              <a:t>Projekt „</a:t>
            </a:r>
            <a:r>
              <a:rPr lang="de-DE" b="1" i="1" dirty="0" err="1">
                <a:latin typeface="Arial" pitchFamily="34" charset="0"/>
                <a:cs typeface="Arial" pitchFamily="34" charset="0"/>
              </a:rPr>
              <a:t>BerufsBildungsZentrum</a:t>
            </a:r>
            <a:r>
              <a:rPr lang="de-DE" b="1" i="1" dirty="0">
                <a:latin typeface="Arial" pitchFamily="34" charset="0"/>
                <a:cs typeface="Arial" pitchFamily="34" charset="0"/>
              </a:rPr>
              <a:t> Bhopal“</a:t>
            </a:r>
          </a:p>
          <a:p>
            <a:pPr marL="806450" indent="-18097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 Dank der „Weimarer Studenten“ konnte das Projekt ausführlich geplant und gestartet werden</a:t>
            </a: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r>
              <a:rPr lang="de-DE" b="1" i="1" dirty="0">
                <a:latin typeface="Arial" pitchFamily="34" charset="0"/>
                <a:cs typeface="Arial" pitchFamily="34" charset="0"/>
              </a:rPr>
              <a:t>Projekt „Nachlass Marketing“</a:t>
            </a:r>
          </a:p>
          <a:p>
            <a:pPr marL="806450" indent="-18097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 Die Nachlass Broschüre konnte fertiggestellt werden und liegt vor</a:t>
            </a: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r>
              <a:rPr lang="de-DE" b="1" i="1" dirty="0">
                <a:latin typeface="Arial" pitchFamily="34" charset="0"/>
                <a:cs typeface="Arial" pitchFamily="34" charset="0"/>
              </a:rPr>
              <a:t>Projekt „Strategie Broschüre“</a:t>
            </a:r>
          </a:p>
          <a:p>
            <a:pPr marL="806450" indent="-18097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 Die Strategie Broschüre konnte fertiggestellt werden und liegt vor</a:t>
            </a:r>
          </a:p>
          <a:p>
            <a:pPr marL="806450" indent="-180975">
              <a:buFont typeface="Symbol" pitchFamily="18" charset="2"/>
              <a:buChar char="-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marL="541338" indent="-180975">
              <a:buFont typeface="Courier New" pitchFamily="49" charset="0"/>
              <a:buChar char="o"/>
            </a:pPr>
            <a:r>
              <a:rPr lang="de-DE" b="1" i="1" dirty="0">
                <a:latin typeface="Arial" pitchFamily="34" charset="0"/>
                <a:cs typeface="Arial" pitchFamily="34" charset="0"/>
              </a:rPr>
              <a:t>Projekt „Büroaufbau in Indien“</a:t>
            </a:r>
          </a:p>
          <a:p>
            <a:pPr marL="806450" indent="-180975"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 Büro wurde von J. Drechsler zusammen mit Father Franklin aufgebaut. Unsere indische Mitarbeiterin ist Ritu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Kambel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625475"/>
            <a:endParaRPr lang="de-DE" dirty="0">
              <a:latin typeface="Arial" pitchFamily="34" charset="0"/>
              <a:cs typeface="Arial" pitchFamily="34" charset="0"/>
            </a:endParaRPr>
          </a:p>
          <a:p>
            <a:pPr marL="901700" indent="-276225">
              <a:buFont typeface="Symbol" pitchFamily="18" charset="2"/>
              <a:buChar char="-"/>
            </a:pP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2D2C502-0C99-4DBA-AEC6-B19A92BF7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803" y="2145731"/>
            <a:ext cx="1937231" cy="128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9355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Application>Microsoft Office PowerPoint</Application>
  <PresentationFormat>Bildschirmpräsentation (4:3)</PresentationFormat>
  <Paragraphs>394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Wingdings</vt:lpstr>
      <vt:lpstr>Larissa</vt:lpstr>
      <vt:lpstr>PowerPoint-Präsentation</vt:lpstr>
      <vt:lpstr>Finanzbericht 2008 - 2017</vt:lpstr>
      <vt:lpstr>Mittelverwendung 2016</vt:lpstr>
      <vt:lpstr>Mitteleinsatz für Projekte in Indien</vt:lpstr>
      <vt:lpstr>Spendenentwicklung 2008 - 2017</vt:lpstr>
      <vt:lpstr>Entwicklung Mitgliederzahl 2008 - 2017</vt:lpstr>
      <vt:lpstr>Tätigkeitsbericht Vorstand 2017</vt:lpstr>
      <vt:lpstr>Tätigkeitsbericht Vorstand 2017</vt:lpstr>
      <vt:lpstr>Tätigkeitsbericht Vorstand 2017</vt:lpstr>
      <vt:lpstr>Ziele 2017</vt:lpstr>
      <vt:lpstr>Ziele 2018</vt:lpstr>
      <vt:lpstr>Geplante Aktivitäten 2018</vt:lpstr>
      <vt:lpstr>Geplante Aktivitäten 2018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</cp:revision>
  <cp:lastPrinted>2018-04-19T08:21:36Z</cp:lastPrinted>
  <dcterms:modified xsi:type="dcterms:W3CDTF">2018-04-19T08:25:00Z</dcterms:modified>
</cp:coreProperties>
</file>